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574"/>
  </p:normalViewPr>
  <p:slideViewPr>
    <p:cSldViewPr snapToGrid="0">
      <p:cViewPr varScale="1">
        <p:scale>
          <a:sx n="95" d="100"/>
          <a:sy n="95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Title and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2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D9179019-5E2D-8647-8DB3-E3966F5EB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33"/>
          <a:stretch/>
        </p:blipFill>
        <p:spPr>
          <a:xfrm>
            <a:off x="4314391" y="1553094"/>
            <a:ext cx="3563218" cy="94239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55D1A4-B574-E802-F459-48E90A1E1DBE}"/>
              </a:ext>
            </a:extLst>
          </p:cNvPr>
          <p:cNvGrpSpPr/>
          <p:nvPr/>
        </p:nvGrpSpPr>
        <p:grpSpPr>
          <a:xfrm>
            <a:off x="5889234" y="24354"/>
            <a:ext cx="3555386" cy="2629736"/>
            <a:chOff x="7020417" y="28120"/>
            <a:chExt cx="3555386" cy="2629736"/>
          </a:xfrm>
        </p:grpSpPr>
        <p:pic>
          <p:nvPicPr>
            <p:cNvPr id="5" name="Picture 4" descr="A black background with a line&#10;&#10;Description automatically generated">
              <a:extLst>
                <a:ext uri="{FF2B5EF4-FFF2-40B4-BE49-F238E27FC236}">
                  <a16:creationId xmlns:a16="http://schemas.microsoft.com/office/drawing/2014/main" id="{945E253C-A1B6-7352-F599-09A4DAAFC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21"/>
            <a:stretch/>
          </p:blipFill>
          <p:spPr>
            <a:xfrm rot="12993376">
              <a:off x="7020417" y="28120"/>
              <a:ext cx="3555386" cy="2174487"/>
            </a:xfrm>
            <a:prstGeom prst="rect">
              <a:avLst/>
            </a:prstGeom>
          </p:spPr>
        </p:pic>
        <p:pic>
          <p:nvPicPr>
            <p:cNvPr id="6" name="Picture 5" descr="A yellow rectangular object on a black background&#10;&#10;Description automatically generated">
              <a:extLst>
                <a:ext uri="{FF2B5EF4-FFF2-40B4-BE49-F238E27FC236}">
                  <a16:creationId xmlns:a16="http://schemas.microsoft.com/office/drawing/2014/main" id="{1FFD9DA7-F799-E178-AA94-8ED775898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440217">
              <a:off x="9189017" y="1068792"/>
              <a:ext cx="1117600" cy="635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CBD702-C38B-0A4C-CBCE-9B0BE5467EDB}"/>
                </a:ext>
              </a:extLst>
            </p:cNvPr>
            <p:cNvSpPr/>
            <p:nvPr/>
          </p:nvSpPr>
          <p:spPr>
            <a:xfrm>
              <a:off x="9886204" y="2265830"/>
              <a:ext cx="208771" cy="392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3BF73448-B6B2-DA25-1D43-0B30C5895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4659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445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bg>
      <p:bgPr>
        <a:solidFill>
          <a:srgbClr val="F9F4EE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67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 preserve="1">
  <p:cSld name="1_Disposition personnalisée">
    <p:bg>
      <p:bgPr>
        <a:solidFill>
          <a:schemeClr val="bg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041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02;g17e0bfdbd35_1_189">
            <a:extLst>
              <a:ext uri="{FF2B5EF4-FFF2-40B4-BE49-F238E27FC236}">
                <a16:creationId xmlns:a16="http://schemas.microsoft.com/office/drawing/2014/main" id="{759FE829-0AC6-5C67-26BA-85291A44D07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5932" r="5932"/>
          <a:stretch/>
        </p:blipFill>
        <p:spPr>
          <a:xfrm>
            <a:off x="1" y="0"/>
            <a:ext cx="1219199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FCBE3AD-8165-AB77-F296-C4B99AF587A2}"/>
              </a:ext>
            </a:extLst>
          </p:cNvPr>
          <p:cNvSpPr/>
          <p:nvPr/>
        </p:nvSpPr>
        <p:spPr>
          <a:xfrm>
            <a:off x="7073853" y="1"/>
            <a:ext cx="5118148" cy="68579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spcAft>
                <a:spcPts val="1200"/>
              </a:spcAft>
              <a:buNone/>
              <a:defRPr/>
            </a:pPr>
            <a:endParaRPr lang="en-GB" sz="140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A56C9B-5BDD-2B80-9311-5026089F6FA4}"/>
              </a:ext>
            </a:extLst>
          </p:cNvPr>
          <p:cNvSpPr/>
          <p:nvPr/>
        </p:nvSpPr>
        <p:spPr>
          <a:xfrm>
            <a:off x="11016343" y="-1"/>
            <a:ext cx="117565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Google Shape;186;g15242a77301_0_36">
            <a:extLst>
              <a:ext uri="{FF2B5EF4-FFF2-40B4-BE49-F238E27FC236}">
                <a16:creationId xmlns:a16="http://schemas.microsoft.com/office/drawing/2014/main" id="{C0E2FEF0-95A9-D94B-4DCC-0BBD47377346}"/>
              </a:ext>
            </a:extLst>
          </p:cNvPr>
          <p:cNvSpPr txBox="1"/>
          <p:nvPr/>
        </p:nvSpPr>
        <p:spPr>
          <a:xfrm>
            <a:off x="7711790" y="2229189"/>
            <a:ext cx="4180372" cy="191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Let’s mainstream sustainability literacy together!</a:t>
            </a:r>
            <a:endParaRPr sz="3600" b="1" i="0" u="none" strike="noStrike" cap="none" dirty="0">
              <a:solidFill>
                <a:srgbClr val="2C39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2656F07C-0F46-2EE3-8D92-B6488E50A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04899">
            <a:off x="7152990" y="1725807"/>
            <a:ext cx="1117600" cy="635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12306DE-A918-F622-652C-BD2C6E03222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523288" y="4506913"/>
            <a:ext cx="3368675" cy="43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err="1"/>
              <a:t>email@sulitest.org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49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02;g17e0bfdbd35_1_189">
            <a:extLst>
              <a:ext uri="{FF2B5EF4-FFF2-40B4-BE49-F238E27FC236}">
                <a16:creationId xmlns:a16="http://schemas.microsoft.com/office/drawing/2014/main" id="{D45CD633-682E-F882-93B7-DDB001DE9FAA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86;g15242a77301_0_36">
            <a:extLst>
              <a:ext uri="{FF2B5EF4-FFF2-40B4-BE49-F238E27FC236}">
                <a16:creationId xmlns:a16="http://schemas.microsoft.com/office/drawing/2014/main" id="{F190B1A8-7E5D-C7B4-BC06-CA2D730083F4}"/>
              </a:ext>
            </a:extLst>
          </p:cNvPr>
          <p:cNvSpPr txBox="1"/>
          <p:nvPr/>
        </p:nvSpPr>
        <p:spPr>
          <a:xfrm>
            <a:off x="8428892" y="1283834"/>
            <a:ext cx="2790093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C3946"/>
                </a:solidFill>
                <a:latin typeface="Poppins"/>
                <a:ea typeface="Poppins"/>
                <a:cs typeface="Poppins"/>
                <a:sym typeface="Poppins"/>
              </a:rPr>
              <a:t>Appendix</a:t>
            </a:r>
            <a:endParaRPr sz="3600" b="1" i="0" u="none" strike="noStrike" cap="none">
              <a:solidFill>
                <a:srgbClr val="2C394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" name="Picture 13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A773316-0AE6-DB1C-1E6C-75CDCFC1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25029">
            <a:off x="10320217" y="991733"/>
            <a:ext cx="1117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62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C0DB883-8737-7079-9353-07DD3BCD2F11}"/>
              </a:ext>
            </a:extLst>
          </p:cNvPr>
          <p:cNvGrpSpPr/>
          <p:nvPr/>
        </p:nvGrpSpPr>
        <p:grpSpPr>
          <a:xfrm>
            <a:off x="2089812" y="-788611"/>
            <a:ext cx="4710272" cy="3192240"/>
            <a:chOff x="3328259" y="-182095"/>
            <a:chExt cx="3555386" cy="2174487"/>
          </a:xfrm>
        </p:grpSpPr>
        <p:pic>
          <p:nvPicPr>
            <p:cNvPr id="4" name="Picture 3" descr="A black background with a line&#10;&#10;Description automatically generated">
              <a:extLst>
                <a:ext uri="{FF2B5EF4-FFF2-40B4-BE49-F238E27FC236}">
                  <a16:creationId xmlns:a16="http://schemas.microsoft.com/office/drawing/2014/main" id="{C475421F-5FE6-0C66-670D-6C61AFA9D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21"/>
            <a:stretch/>
          </p:blipFill>
          <p:spPr>
            <a:xfrm rot="12993376">
              <a:off x="3328259" y="-182095"/>
              <a:ext cx="3555386" cy="2174487"/>
            </a:xfrm>
            <a:prstGeom prst="rect">
              <a:avLst/>
            </a:prstGeom>
          </p:spPr>
        </p:pic>
        <p:pic>
          <p:nvPicPr>
            <p:cNvPr id="5" name="Picture 4" descr="A yellow rectangular object on a black background&#10;&#10;Description automatically generated">
              <a:extLst>
                <a:ext uri="{FF2B5EF4-FFF2-40B4-BE49-F238E27FC236}">
                  <a16:creationId xmlns:a16="http://schemas.microsoft.com/office/drawing/2014/main" id="{F3274DE7-1924-66B1-2E8C-D57C5A9F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440217">
              <a:off x="5496859" y="886697"/>
              <a:ext cx="1117600" cy="635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FBF3C0C-30A5-F842-3EC0-3C928A1815D3}"/>
              </a:ext>
            </a:extLst>
          </p:cNvPr>
          <p:cNvSpPr/>
          <p:nvPr/>
        </p:nvSpPr>
        <p:spPr>
          <a:xfrm>
            <a:off x="5912692" y="2365090"/>
            <a:ext cx="183308" cy="325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825CB5-18A5-3D01-4527-BBBC332E2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2693327"/>
            <a:ext cx="5600700" cy="619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GB" dirty="0"/>
              <a:t>Section subtitle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3ADC8E1-25AC-50A8-FCC2-4F51B239A9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1702309"/>
            <a:ext cx="5303072" cy="65990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2329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65CA8B8-FD14-D596-BB81-19CE90E80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"/>
          <a:stretch/>
        </p:blipFill>
        <p:spPr>
          <a:xfrm rot="12993376">
            <a:off x="1807599" y="-110359"/>
            <a:ext cx="3555386" cy="2174487"/>
          </a:xfrm>
          <a:prstGeom prst="rect">
            <a:avLst/>
          </a:prstGeom>
        </p:spPr>
      </p:pic>
      <p:pic>
        <p:nvPicPr>
          <p:cNvPr id="5" name="Picture 4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6681ACD5-C8E4-F8EB-FF7A-866E10ED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0217">
            <a:off x="3976199" y="958433"/>
            <a:ext cx="1117600" cy="63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3BB55E-F0DD-3BAE-339F-E7E1ADF2BAD9}"/>
              </a:ext>
            </a:extLst>
          </p:cNvPr>
          <p:cNvSpPr/>
          <p:nvPr/>
        </p:nvSpPr>
        <p:spPr>
          <a:xfrm>
            <a:off x="4673387" y="2155471"/>
            <a:ext cx="168043" cy="33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DEC92F-BC8C-F4E8-678C-6408579D9C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0607" y="2468563"/>
            <a:ext cx="10394932" cy="2328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4B4B8C4-3063-6A5C-A5D5-3E4FF087B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06" y="1318738"/>
            <a:ext cx="4673415" cy="47857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761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65CA8B8-FD14-D596-BB81-19CE90E80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"/>
          <a:stretch/>
        </p:blipFill>
        <p:spPr>
          <a:xfrm rot="12993376">
            <a:off x="1807599" y="-110359"/>
            <a:ext cx="3555386" cy="2174487"/>
          </a:xfrm>
          <a:prstGeom prst="rect">
            <a:avLst/>
          </a:prstGeom>
        </p:spPr>
      </p:pic>
      <p:pic>
        <p:nvPicPr>
          <p:cNvPr id="5" name="Picture 4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6681ACD5-C8E4-F8EB-FF7A-866E10ED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0217">
            <a:off x="3976199" y="958433"/>
            <a:ext cx="1117600" cy="63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3BB55E-F0DD-3BAE-339F-E7E1ADF2BAD9}"/>
              </a:ext>
            </a:extLst>
          </p:cNvPr>
          <p:cNvSpPr/>
          <p:nvPr/>
        </p:nvSpPr>
        <p:spPr>
          <a:xfrm>
            <a:off x="4673387" y="2155471"/>
            <a:ext cx="168043" cy="334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DEC92F-BC8C-F4E8-678C-6408579D9C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0607" y="2468563"/>
            <a:ext cx="10394932" cy="2328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4B4B8C4-3063-6A5C-A5D5-3E4FF087B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06" y="1318738"/>
            <a:ext cx="4673415" cy="47857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109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07B3A81-F00D-6885-E648-5EB9D441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421390"/>
            <a:ext cx="12192000" cy="217448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4E77E8-DA52-FAFA-E782-8E4CDE71E85F}"/>
              </a:ext>
            </a:extLst>
          </p:cNvPr>
          <p:cNvSpPr/>
          <p:nvPr/>
        </p:nvSpPr>
        <p:spPr>
          <a:xfrm>
            <a:off x="1358501" y="2152023"/>
            <a:ext cx="4543536" cy="3829677"/>
          </a:xfrm>
          <a:prstGeom prst="round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  <a:defRPr/>
            </a:pPr>
            <a:endParaRPr lang="en-GB" sz="1400" dirty="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F67725-A6B0-28AE-6B7D-66299BE3D555}"/>
              </a:ext>
            </a:extLst>
          </p:cNvPr>
          <p:cNvSpPr/>
          <p:nvPr/>
        </p:nvSpPr>
        <p:spPr>
          <a:xfrm>
            <a:off x="6457518" y="2152022"/>
            <a:ext cx="4543536" cy="3829677"/>
          </a:xfrm>
          <a:prstGeom prst="roundRect">
            <a:avLst/>
          </a:prstGeom>
          <a:solidFill>
            <a:srgbClr val="FA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  <a:defRPr/>
            </a:pPr>
            <a:endParaRPr lang="en-GB" sz="1400" dirty="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321C0EA-8562-FE01-EC56-245539AD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A0105F89-403D-2B3D-734D-48D812587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FE17E1-B150-1649-938B-BF8AD2B2C4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65941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240CF36-B1C5-8273-6E1D-74FCAC8780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61895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31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box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07B3A81-F00D-6885-E648-5EB9D441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421390"/>
            <a:ext cx="12192000" cy="217448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4E77E8-DA52-FAFA-E782-8E4CDE71E85F}"/>
              </a:ext>
            </a:extLst>
          </p:cNvPr>
          <p:cNvSpPr/>
          <p:nvPr/>
        </p:nvSpPr>
        <p:spPr>
          <a:xfrm>
            <a:off x="1358501" y="2152023"/>
            <a:ext cx="4543536" cy="38296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  <a:defRPr/>
            </a:pPr>
            <a:endParaRPr lang="en-GB" sz="1400" dirty="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F67725-A6B0-28AE-6B7D-66299BE3D555}"/>
              </a:ext>
            </a:extLst>
          </p:cNvPr>
          <p:cNvSpPr/>
          <p:nvPr/>
        </p:nvSpPr>
        <p:spPr>
          <a:xfrm>
            <a:off x="6457518" y="2152022"/>
            <a:ext cx="4543536" cy="38296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  <a:defRPr/>
            </a:pPr>
            <a:endParaRPr lang="en-GB" sz="1400" dirty="0">
              <a:solidFill>
                <a:srgbClr val="2C3946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321C0EA-8562-FE01-EC56-245539AD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A0105F89-403D-2B3D-734D-48D812587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FE17E1-B150-1649-938B-BF8AD2B2C4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65941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240CF36-B1C5-8273-6E1D-74FCAC8780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61895" y="2307771"/>
            <a:ext cx="4334782" cy="36739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59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5921C8A6-14D9-6BF6-5E80-9ADC82ED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548984"/>
            <a:ext cx="12192000" cy="217448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025F03-3428-1DC0-FEA2-C5E7AB6583EA}"/>
              </a:ext>
            </a:extLst>
          </p:cNvPr>
          <p:cNvSpPr txBox="1">
            <a:spLocks/>
          </p:cNvSpPr>
          <p:nvPr/>
        </p:nvSpPr>
        <p:spPr>
          <a:xfrm>
            <a:off x="305267" y="4217965"/>
            <a:ext cx="3545373" cy="597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CE12CC-92B2-D533-AC0B-26D69EEA8813}"/>
              </a:ext>
            </a:extLst>
          </p:cNvPr>
          <p:cNvSpPr/>
          <p:nvPr/>
        </p:nvSpPr>
        <p:spPr>
          <a:xfrm>
            <a:off x="588136" y="2178959"/>
            <a:ext cx="3262504" cy="3405412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pic>
        <p:nvPicPr>
          <p:cNvPr id="2" name="Picture 1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E7A1205-5AA3-35AF-DF1F-3A5E892F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id="{FE71AF35-3FD4-C263-7340-92B8CF605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A615BFF-4954-203F-073B-B678B98990E1}"/>
              </a:ext>
            </a:extLst>
          </p:cNvPr>
          <p:cNvSpPr/>
          <p:nvPr/>
        </p:nvSpPr>
        <p:spPr>
          <a:xfrm>
            <a:off x="4464748" y="2178959"/>
            <a:ext cx="3262504" cy="3405412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2685A6A-04D2-6467-DB37-B5FDA372BD20}"/>
              </a:ext>
            </a:extLst>
          </p:cNvPr>
          <p:cNvSpPr/>
          <p:nvPr/>
        </p:nvSpPr>
        <p:spPr>
          <a:xfrm>
            <a:off x="8215679" y="2178959"/>
            <a:ext cx="3262504" cy="3405412"/>
          </a:xfrm>
          <a:prstGeom prst="roundRect">
            <a:avLst/>
          </a:prstGeom>
          <a:solidFill>
            <a:srgbClr val="F9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C959FCCC-77F8-305F-0DCA-BFB5EFFE4D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8136" y="2237396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6F100486-1C7B-B52E-EF04-2238A1E746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64748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2E216A4A-2779-89C8-B895-00A702447F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15679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4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box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5921C8A6-14D9-6BF6-5E80-9ADC82ED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548984"/>
            <a:ext cx="12192000" cy="217448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025F03-3428-1DC0-FEA2-C5E7AB6583EA}"/>
              </a:ext>
            </a:extLst>
          </p:cNvPr>
          <p:cNvSpPr txBox="1">
            <a:spLocks/>
          </p:cNvSpPr>
          <p:nvPr/>
        </p:nvSpPr>
        <p:spPr>
          <a:xfrm>
            <a:off x="305267" y="4217965"/>
            <a:ext cx="3545373" cy="597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CE12CC-92B2-D533-AC0B-26D69EEA8813}"/>
              </a:ext>
            </a:extLst>
          </p:cNvPr>
          <p:cNvSpPr/>
          <p:nvPr/>
        </p:nvSpPr>
        <p:spPr>
          <a:xfrm>
            <a:off x="588136" y="2178959"/>
            <a:ext cx="3262504" cy="3405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pic>
        <p:nvPicPr>
          <p:cNvPr id="2" name="Picture 1" descr="A yellow rectangular object on a black background&#10;&#10;Description automatically generated">
            <a:extLst>
              <a:ext uri="{FF2B5EF4-FFF2-40B4-BE49-F238E27FC236}">
                <a16:creationId xmlns:a16="http://schemas.microsoft.com/office/drawing/2014/main" id="{1E7A1205-5AA3-35AF-DF1F-3A5E892F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72675"/>
            <a:ext cx="1117600" cy="635000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id="{FE71AF35-3FD4-C263-7340-92B8CF605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818" y="946676"/>
            <a:ext cx="10764365" cy="47857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A615BFF-4954-203F-073B-B678B98990E1}"/>
              </a:ext>
            </a:extLst>
          </p:cNvPr>
          <p:cNvSpPr/>
          <p:nvPr/>
        </p:nvSpPr>
        <p:spPr>
          <a:xfrm>
            <a:off x="4464748" y="2178959"/>
            <a:ext cx="3262504" cy="3405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2685A6A-04D2-6467-DB37-B5FDA372BD20}"/>
              </a:ext>
            </a:extLst>
          </p:cNvPr>
          <p:cNvSpPr/>
          <p:nvPr/>
        </p:nvSpPr>
        <p:spPr>
          <a:xfrm>
            <a:off x="8215679" y="2178959"/>
            <a:ext cx="3262504" cy="3405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C3946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C959FCCC-77F8-305F-0DCA-BFB5EFFE4D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8136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6F100486-1C7B-B52E-EF04-2238A1E746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64748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2E216A4A-2779-89C8-B895-00A702447F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15679" y="2237395"/>
            <a:ext cx="3262504" cy="33469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2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96A8491-4C3B-020E-E75C-42250FCD8CA6}"/>
              </a:ext>
            </a:extLst>
          </p:cNvPr>
          <p:cNvGrpSpPr/>
          <p:nvPr/>
        </p:nvGrpSpPr>
        <p:grpSpPr>
          <a:xfrm>
            <a:off x="8310686" y="-192008"/>
            <a:ext cx="3555386" cy="2448957"/>
            <a:chOff x="2578959" y="-80495"/>
            <a:chExt cx="3555386" cy="2448957"/>
          </a:xfrm>
        </p:grpSpPr>
        <p:pic>
          <p:nvPicPr>
            <p:cNvPr id="4" name="Picture 3" descr="A black background with a line&#10;&#10;Description automatically generated">
              <a:extLst>
                <a:ext uri="{FF2B5EF4-FFF2-40B4-BE49-F238E27FC236}">
                  <a16:creationId xmlns:a16="http://schemas.microsoft.com/office/drawing/2014/main" id="{A4854DA3-2D9D-4881-15BC-47FDBC269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21"/>
            <a:stretch/>
          </p:blipFill>
          <p:spPr>
            <a:xfrm rot="12993376">
              <a:off x="2578959" y="-80495"/>
              <a:ext cx="3555386" cy="2174487"/>
            </a:xfrm>
            <a:prstGeom prst="rect">
              <a:avLst/>
            </a:prstGeom>
          </p:spPr>
        </p:pic>
        <p:pic>
          <p:nvPicPr>
            <p:cNvPr id="5" name="Picture 4" descr="A yellow rectangular object on a black background&#10;&#10;Description automatically generated">
              <a:extLst>
                <a:ext uri="{FF2B5EF4-FFF2-40B4-BE49-F238E27FC236}">
                  <a16:creationId xmlns:a16="http://schemas.microsoft.com/office/drawing/2014/main" id="{FFC9340E-FDE1-C705-6BB1-8C583C8CC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440217">
              <a:off x="4747559" y="988297"/>
              <a:ext cx="1117600" cy="635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8C5788-77C3-7D1A-30FA-1D4CDE49B91C}"/>
                </a:ext>
              </a:extLst>
            </p:cNvPr>
            <p:cNvSpPr/>
            <p:nvPr/>
          </p:nvSpPr>
          <p:spPr>
            <a:xfrm>
              <a:off x="5444747" y="2185335"/>
              <a:ext cx="197224" cy="183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8">
            <a:extLst>
              <a:ext uri="{FF2B5EF4-FFF2-40B4-BE49-F238E27FC236}">
                <a16:creationId xmlns:a16="http://schemas.microsoft.com/office/drawing/2014/main" id="{E3855BDF-63C8-B7B2-C288-2DDF27B75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5102" y="1318738"/>
            <a:ext cx="3671372" cy="478571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4B535FA1-24DA-CD2E-5678-AA415E9F2E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05102" y="2468562"/>
            <a:ext cx="3868596" cy="364821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9DDA50-A0BB-14E8-CBEF-4F75AB858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7562" y="719138"/>
            <a:ext cx="6130573" cy="5397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i="1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73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6;g13556d980d4_0_99">
            <a:extLst>
              <a:ext uri="{FF2B5EF4-FFF2-40B4-BE49-F238E27FC236}">
                <a16:creationId xmlns:a16="http://schemas.microsoft.com/office/drawing/2014/main" id="{4D9D16F2-612D-B146-AC61-A8EBD934FF89}"/>
              </a:ext>
            </a:extLst>
          </p:cNvPr>
          <p:cNvSpPr txBox="1">
            <a:spLocks/>
          </p:cNvSpPr>
          <p:nvPr/>
        </p:nvSpPr>
        <p:spPr>
          <a:xfrm>
            <a:off x="10668000" y="6519852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z="1000" smtClean="0">
                <a:latin typeface="Poppins" pitchFamily="2" charset="77"/>
                <a:cs typeface="Poppins" pitchFamily="2" charset="77"/>
              </a:rPr>
              <a:pPr/>
              <a:t>‹#›</a:t>
            </a:fld>
            <a:endParaRPr lang="en-GB" sz="100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532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BD46F98-5942-62BD-0538-204FFFB93436}"/>
              </a:ext>
            </a:extLst>
          </p:cNvPr>
          <p:cNvGrpSpPr/>
          <p:nvPr/>
        </p:nvGrpSpPr>
        <p:grpSpPr>
          <a:xfrm>
            <a:off x="-8966" y="-2"/>
            <a:ext cx="12213292" cy="6858002"/>
            <a:chOff x="-8966" y="-2"/>
            <a:chExt cx="12213292" cy="685800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1F3AEB5-4634-921A-D4F4-48DBB09E25C4}"/>
                </a:ext>
              </a:extLst>
            </p:cNvPr>
            <p:cNvSpPr/>
            <p:nvPr/>
          </p:nvSpPr>
          <p:spPr>
            <a:xfrm>
              <a:off x="0" y="-1"/>
              <a:ext cx="6096000" cy="384449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648338-2B48-E592-9F02-601EF0D21775}"/>
                </a:ext>
              </a:extLst>
            </p:cNvPr>
            <p:cNvSpPr/>
            <p:nvPr/>
          </p:nvSpPr>
          <p:spPr>
            <a:xfrm>
              <a:off x="6108326" y="-2"/>
              <a:ext cx="6096000" cy="38444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011CF0-A29A-BAEA-C372-6B60496AC337}"/>
                </a:ext>
              </a:extLst>
            </p:cNvPr>
            <p:cNvSpPr/>
            <p:nvPr/>
          </p:nvSpPr>
          <p:spPr>
            <a:xfrm>
              <a:off x="-8966" y="3844497"/>
              <a:ext cx="12213292" cy="3013503"/>
            </a:xfrm>
            <a:prstGeom prst="rect">
              <a:avLst/>
            </a:prstGeom>
            <a:solidFill>
              <a:srgbClr val="FFE39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5A38496-334B-699C-1043-EBFD1C2F9EBB}"/>
                </a:ext>
              </a:extLst>
            </p:cNvPr>
            <p:cNvSpPr/>
            <p:nvPr/>
          </p:nvSpPr>
          <p:spPr>
            <a:xfrm>
              <a:off x="371474" y="0"/>
              <a:ext cx="11449050" cy="685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A37316B-8CD1-31B9-08C2-A1EA435E089F}"/>
                </a:ext>
              </a:extLst>
            </p:cNvPr>
            <p:cNvSpPr/>
            <p:nvPr/>
          </p:nvSpPr>
          <p:spPr>
            <a:xfrm>
              <a:off x="1721223" y="893269"/>
              <a:ext cx="8749553" cy="50714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B3DCFE2-B987-ED8B-D7F2-8B6E18609E58}"/>
                </a:ext>
              </a:extLst>
            </p:cNvPr>
            <p:cNvSpPr/>
            <p:nvPr/>
          </p:nvSpPr>
          <p:spPr>
            <a:xfrm>
              <a:off x="3355041" y="1653989"/>
              <a:ext cx="5481917" cy="35500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089C82D-2BDE-16A1-0BBC-D94804E6E77B}"/>
                </a:ext>
              </a:extLst>
            </p:cNvPr>
            <p:cNvSpPr/>
            <p:nvPr/>
          </p:nvSpPr>
          <p:spPr>
            <a:xfrm>
              <a:off x="4529417" y="2600833"/>
              <a:ext cx="3133165" cy="16563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BF52069-715A-AF51-09FD-C2F65C20D101}"/>
              </a:ext>
            </a:extLst>
          </p:cNvPr>
          <p:cNvSpPr txBox="1"/>
          <p:nvPr/>
        </p:nvSpPr>
        <p:spPr>
          <a:xfrm>
            <a:off x="4770622" y="2828557"/>
            <a:ext cx="26493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Land-System Change</a:t>
            </a:r>
            <a:br>
              <a:rPr lang="en-GB" sz="12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Rapid and uncoordinated land-use changes are degrading ecosystems, threatening biodiversity, and undermining human well-being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59B917-E382-C6B4-3A93-D24DB79595FB}"/>
              </a:ext>
            </a:extLst>
          </p:cNvPr>
          <p:cNvSpPr txBox="1"/>
          <p:nvPr/>
        </p:nvSpPr>
        <p:spPr>
          <a:xfrm>
            <a:off x="3497077" y="2690181"/>
            <a:ext cx="1299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Deforestation or habitat loss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42CDDB-2B06-0B2F-2B2A-387A79D100C6}"/>
              </a:ext>
            </a:extLst>
          </p:cNvPr>
          <p:cNvSpPr txBox="1"/>
          <p:nvPr/>
        </p:nvSpPr>
        <p:spPr>
          <a:xfrm>
            <a:off x="4474508" y="2108699"/>
            <a:ext cx="1473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Soil erosion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2A77A3-E826-BFA9-172F-8C86754F770A}"/>
              </a:ext>
            </a:extLst>
          </p:cNvPr>
          <p:cNvSpPr txBox="1"/>
          <p:nvPr/>
        </p:nvSpPr>
        <p:spPr>
          <a:xfrm>
            <a:off x="8675313" y="2406373"/>
            <a:ext cx="14735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Displacement of communities due to land development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7743FF-6E89-DEFD-726C-995AC64C5E99}"/>
              </a:ext>
            </a:extLst>
          </p:cNvPr>
          <p:cNvSpPr txBox="1"/>
          <p:nvPr/>
        </p:nvSpPr>
        <p:spPr>
          <a:xfrm>
            <a:off x="6986866" y="1235037"/>
            <a:ext cx="14735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Volatility in commodity prices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A4C565-72B0-82CD-F15A-8113C42BD92A}"/>
              </a:ext>
            </a:extLst>
          </p:cNvPr>
          <p:cNvSpPr txBox="1"/>
          <p:nvPr/>
        </p:nvSpPr>
        <p:spPr>
          <a:xfrm>
            <a:off x="2414586" y="1905351"/>
            <a:ext cx="14735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Fragmentation of ecosystems → reduced biodiversity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A32C04-EECB-938A-3E7C-B398AA11488A}"/>
              </a:ext>
            </a:extLst>
          </p:cNvPr>
          <p:cNvSpPr txBox="1"/>
          <p:nvPr/>
        </p:nvSpPr>
        <p:spPr>
          <a:xfrm>
            <a:off x="4529417" y="1007656"/>
            <a:ext cx="1871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Pollution and degraded water quality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186BE4-A270-4988-A2FC-39C30FD7A062}"/>
              </a:ext>
            </a:extLst>
          </p:cNvPr>
          <p:cNvSpPr txBox="1"/>
          <p:nvPr/>
        </p:nvSpPr>
        <p:spPr>
          <a:xfrm>
            <a:off x="8460440" y="3875470"/>
            <a:ext cx="17761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Pressure on governments to revise subsidies, land rights, or incentives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7D0B68-CF1C-BD56-4C0C-BE974E523DA8}"/>
              </a:ext>
            </a:extLst>
          </p:cNvPr>
          <p:cNvSpPr txBox="1"/>
          <p:nvPr/>
        </p:nvSpPr>
        <p:spPr>
          <a:xfrm>
            <a:off x="2204195" y="3887833"/>
            <a:ext cx="15340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Insurance and infrastructure costs increase due to environmental risks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E2CB00-AD47-56D8-B55B-07BA69E3CBA8}"/>
              </a:ext>
            </a:extLst>
          </p:cNvPr>
          <p:cNvSpPr txBox="1"/>
          <p:nvPr/>
        </p:nvSpPr>
        <p:spPr>
          <a:xfrm>
            <a:off x="2093263" y="886706"/>
            <a:ext cx="18713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Reduced resilience to climate change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DF0CE9-8724-21BE-C557-5EB411816F34}"/>
              </a:ext>
            </a:extLst>
          </p:cNvPr>
          <p:cNvSpPr txBox="1"/>
          <p:nvPr/>
        </p:nvSpPr>
        <p:spPr>
          <a:xfrm>
            <a:off x="8938927" y="1092663"/>
            <a:ext cx="15318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Inequitable access to land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7CC154-7BE1-7433-0468-B9761F82DB48}"/>
              </a:ext>
            </a:extLst>
          </p:cNvPr>
          <p:cNvSpPr txBox="1"/>
          <p:nvPr/>
        </p:nvSpPr>
        <p:spPr>
          <a:xfrm>
            <a:off x="10470776" y="2761000"/>
            <a:ext cx="14746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Urban-rural migration pressures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BDCCA7-7201-E646-09F8-8A4AEA8A2FA9}"/>
              </a:ext>
            </a:extLst>
          </p:cNvPr>
          <p:cNvSpPr txBox="1"/>
          <p:nvPr/>
        </p:nvSpPr>
        <p:spPr>
          <a:xfrm>
            <a:off x="6631639" y="5944731"/>
            <a:ext cx="23711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International agreements on deforestation, climate, and biodiversity</a:t>
            </a:r>
          </a:p>
          <a:p>
            <a:pPr algn="ctr"/>
            <a:br>
              <a:rPr lang="en-GB" sz="1200" dirty="0"/>
            </a:br>
            <a:endParaRPr lang="en-GB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7C397C-C64E-EA15-F4AE-0661564FD174}"/>
              </a:ext>
            </a:extLst>
          </p:cNvPr>
          <p:cNvSpPr txBox="1"/>
          <p:nvPr/>
        </p:nvSpPr>
        <p:spPr>
          <a:xfrm>
            <a:off x="3343834" y="5971294"/>
            <a:ext cx="2371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Long-term risks for industries dependent on land-intensive resources</a:t>
            </a:r>
            <a:br>
              <a:rPr lang="en-GB" sz="1200" dirty="0"/>
            </a:br>
            <a:endParaRPr lang="en-GB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948F61-E292-6417-DA5E-5CA57412E96C}"/>
              </a:ext>
            </a:extLst>
          </p:cNvPr>
          <p:cNvSpPr txBox="1"/>
          <p:nvPr/>
        </p:nvSpPr>
        <p:spPr>
          <a:xfrm>
            <a:off x="6224026" y="2020213"/>
            <a:ext cx="1473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Short-term food security issues</a:t>
            </a:r>
          </a:p>
        </p:txBody>
      </p:sp>
    </p:spTree>
    <p:extLst>
      <p:ext uri="{BB962C8B-B14F-4D97-AF65-F5344CB8AC3E}">
        <p14:creationId xmlns:p14="http://schemas.microsoft.com/office/powerpoint/2010/main" val="2221670431"/>
      </p:ext>
    </p:extLst>
  </p:cSld>
  <p:clrMapOvr>
    <a:masterClrMapping/>
  </p:clrMapOvr>
</p:sld>
</file>

<file path=ppt/theme/theme1.xml><?xml version="1.0" encoding="utf-8"?>
<a:theme xmlns:a="http://schemas.openxmlformats.org/drawingml/2006/main" name="Sulitest">
  <a:themeElements>
    <a:clrScheme name="Sulitest Branding">
      <a:dk1>
        <a:srgbClr val="333333"/>
      </a:dk1>
      <a:lt1>
        <a:srgbClr val="FFFFFF"/>
      </a:lt1>
      <a:dk2>
        <a:srgbClr val="283848"/>
      </a:dk2>
      <a:lt2>
        <a:srgbClr val="F9F3EE"/>
      </a:lt2>
      <a:accent1>
        <a:srgbClr val="0C7870"/>
      </a:accent1>
      <a:accent2>
        <a:srgbClr val="BC7D4D"/>
      </a:accent2>
      <a:accent3>
        <a:srgbClr val="999ED3"/>
      </a:accent3>
      <a:accent4>
        <a:srgbClr val="A1DDD8"/>
      </a:accent4>
      <a:accent5>
        <a:srgbClr val="ECBE9B"/>
      </a:accent5>
      <a:accent6>
        <a:srgbClr val="FFE39B"/>
      </a:accent6>
      <a:hlink>
        <a:srgbClr val="0C7870"/>
      </a:hlink>
      <a:folHlink>
        <a:srgbClr val="A1DDD8"/>
      </a:folHlink>
    </a:clrScheme>
    <a:fontScheme name="Poppins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litest" id="{EE04EFF6-E9D7-254F-BB9D-4BE1B6D5AA9E}" vid="{1B4670CD-4491-6644-B1B6-8423A25D46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</TotalTime>
  <Words>103</Words>
  <Application>Microsoft Macintosh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Poppins</vt:lpstr>
      <vt:lpstr>Poppins Bold</vt:lpstr>
      <vt:lpstr>Poppins Light</vt:lpstr>
      <vt:lpstr>Sulitest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Estela Castelli Florino Pilz</dc:creator>
  <cp:lastModifiedBy>Estela Castelli Florino Pilz</cp:lastModifiedBy>
  <cp:revision>1</cp:revision>
  <dcterms:created xsi:type="dcterms:W3CDTF">2026-02-11T10:16:26Z</dcterms:created>
  <dcterms:modified xsi:type="dcterms:W3CDTF">2026-02-11T10:32:29Z</dcterms:modified>
</cp:coreProperties>
</file>