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53213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1" pitchFamily="2" charset="77"/>
      <p:regular r:id="rId8"/>
      <p:bold r:id="rId9"/>
      <p:italic r:id="rId10"/>
      <p:boldItalic r:id="rId11"/>
    </p:embeddedFont>
    <p:embeddedFont>
      <p:font typeface="Poppins 2" pitchFamily="2" charset="77"/>
      <p:regular r:id="rId12"/>
      <p:bold r:id="rId13"/>
      <p:italic r:id="rId14"/>
      <p:boldItalic r:id="rId15"/>
    </p:embeddedFont>
    <p:embeddedFont>
      <p:font typeface="Poppins 3" pitchFamily="2" charset="77"/>
      <p:regular r:id="rId16"/>
      <p:bold r:id="rId17"/>
      <p:italic r:id="rId18"/>
      <p:boldItalic r:id="rId19"/>
    </p:embeddedFont>
    <p:embeddedFont>
      <p:font typeface="Poppins 4" pitchFamily="2" charset="77"/>
      <p:regular r:id="rId20"/>
      <p:bold r:id="rId21"/>
      <p:italic r:id="rId22"/>
      <p:boldItalic r:id="rId23"/>
    </p:embeddedFont>
    <p:embeddedFont>
      <p:font typeface="Poppins 5" pitchFamily="2" charset="77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>
        <p:scale>
          <a:sx n="97" d="100"/>
          <a:sy n="97" d="100"/>
        </p:scale>
        <p:origin x="313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1373" y="463846"/>
            <a:ext cx="1037532" cy="500500"/>
          </a:xfrm>
          <a:custGeom>
            <a:avLst/>
            <a:gdLst/>
            <a:ahLst/>
            <a:cxnLst/>
            <a:rect l="l" t="t" r="r" b="b"/>
            <a:pathLst>
              <a:path w="1037532" h="500500">
                <a:moveTo>
                  <a:pt x="0" y="0"/>
                </a:moveTo>
                <a:lnTo>
                  <a:pt x="1037532" y="0"/>
                </a:lnTo>
                <a:lnTo>
                  <a:pt x="1037532" y="500500"/>
                </a:lnTo>
                <a:lnTo>
                  <a:pt x="0" y="500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19062" y="2940050"/>
            <a:ext cx="551737" cy="567339"/>
          </a:xfrm>
          <a:custGeom>
            <a:avLst/>
            <a:gdLst/>
            <a:ahLst/>
            <a:cxnLst/>
            <a:rect l="l" t="t" r="r" b="b"/>
            <a:pathLst>
              <a:path w="551737" h="567339">
                <a:moveTo>
                  <a:pt x="0" y="0"/>
                </a:moveTo>
                <a:lnTo>
                  <a:pt x="551737" y="0"/>
                </a:lnTo>
                <a:lnTo>
                  <a:pt x="551737" y="567339"/>
                </a:lnTo>
                <a:lnTo>
                  <a:pt x="0" y="56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69366" y="2964527"/>
            <a:ext cx="589268" cy="542863"/>
          </a:xfrm>
          <a:custGeom>
            <a:avLst/>
            <a:gdLst/>
            <a:ahLst/>
            <a:cxnLst/>
            <a:rect l="l" t="t" r="r" b="b"/>
            <a:pathLst>
              <a:path w="589268" h="542863">
                <a:moveTo>
                  <a:pt x="0" y="0"/>
                </a:moveTo>
                <a:lnTo>
                  <a:pt x="589268" y="0"/>
                </a:lnTo>
                <a:lnTo>
                  <a:pt x="589268" y="542862"/>
                </a:lnTo>
                <a:lnTo>
                  <a:pt x="0" y="542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067762" y="2964527"/>
            <a:ext cx="530648" cy="542863"/>
          </a:xfrm>
          <a:custGeom>
            <a:avLst/>
            <a:gdLst/>
            <a:ahLst/>
            <a:cxnLst/>
            <a:rect l="l" t="t" r="r" b="b"/>
            <a:pathLst>
              <a:path w="530648" h="542863">
                <a:moveTo>
                  <a:pt x="0" y="0"/>
                </a:moveTo>
                <a:lnTo>
                  <a:pt x="530648" y="0"/>
                </a:lnTo>
                <a:lnTo>
                  <a:pt x="530648" y="542862"/>
                </a:lnTo>
                <a:lnTo>
                  <a:pt x="0" y="5428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647758" y="-184150"/>
            <a:ext cx="2451292" cy="2068891"/>
          </a:xfrm>
          <a:custGeom>
            <a:avLst/>
            <a:gdLst/>
            <a:ahLst/>
            <a:cxnLst/>
            <a:rect l="l" t="t" r="r" b="b"/>
            <a:pathLst>
              <a:path w="2451292" h="2068891">
                <a:moveTo>
                  <a:pt x="0" y="0"/>
                </a:moveTo>
                <a:lnTo>
                  <a:pt x="2451292" y="0"/>
                </a:lnTo>
                <a:lnTo>
                  <a:pt x="2451292" y="2068891"/>
                </a:lnTo>
                <a:lnTo>
                  <a:pt x="0" y="20688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251251" y="4569905"/>
            <a:ext cx="4863615" cy="2103945"/>
            <a:chOff x="0" y="0"/>
            <a:chExt cx="2473190" cy="1069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3190" cy="1069874"/>
            </a:xfrm>
            <a:custGeom>
              <a:avLst/>
              <a:gdLst/>
              <a:ahLst/>
              <a:cxnLst/>
              <a:rect l="l" t="t" r="r" b="b"/>
              <a:pathLst>
                <a:path w="2473190" h="1069874">
                  <a:moveTo>
                    <a:pt x="41387" y="0"/>
                  </a:moveTo>
                  <a:lnTo>
                    <a:pt x="2431803" y="0"/>
                  </a:lnTo>
                  <a:cubicBezTo>
                    <a:pt x="2454660" y="0"/>
                    <a:pt x="2473190" y="18530"/>
                    <a:pt x="2473190" y="41387"/>
                  </a:cubicBezTo>
                  <a:lnTo>
                    <a:pt x="2473190" y="1028487"/>
                  </a:lnTo>
                  <a:cubicBezTo>
                    <a:pt x="2473190" y="1039464"/>
                    <a:pt x="2468830" y="1049991"/>
                    <a:pt x="2461068" y="1057752"/>
                  </a:cubicBezTo>
                  <a:cubicBezTo>
                    <a:pt x="2453306" y="1065514"/>
                    <a:pt x="2442780" y="1069874"/>
                    <a:pt x="2431803" y="1069874"/>
                  </a:cubicBezTo>
                  <a:lnTo>
                    <a:pt x="41387" y="1069874"/>
                  </a:lnTo>
                  <a:cubicBezTo>
                    <a:pt x="30410" y="1069874"/>
                    <a:pt x="19883" y="1065514"/>
                    <a:pt x="12122" y="1057752"/>
                  </a:cubicBezTo>
                  <a:cubicBezTo>
                    <a:pt x="4360" y="1049991"/>
                    <a:pt x="0" y="1039464"/>
                    <a:pt x="0" y="1028487"/>
                  </a:cubicBezTo>
                  <a:lnTo>
                    <a:pt x="0" y="41387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7" y="0"/>
                  </a:cubicBezTo>
                  <a:close/>
                </a:path>
              </a:pathLst>
            </a:custGeom>
            <a:solidFill>
              <a:srgbClr val="F9F4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473190" cy="1088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4784" y="5259458"/>
            <a:ext cx="247976" cy="241274"/>
          </a:xfrm>
          <a:custGeom>
            <a:avLst/>
            <a:gdLst/>
            <a:ahLst/>
            <a:cxnLst/>
            <a:rect l="l" t="t" r="r" b="b"/>
            <a:pathLst>
              <a:path w="247976" h="241274">
                <a:moveTo>
                  <a:pt x="0" y="0"/>
                </a:moveTo>
                <a:lnTo>
                  <a:pt x="247976" y="0"/>
                </a:lnTo>
                <a:lnTo>
                  <a:pt x="247976" y="241274"/>
                </a:lnTo>
                <a:lnTo>
                  <a:pt x="0" y="241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71373" y="5586457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71373" y="5914369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71373" y="1074313"/>
            <a:ext cx="4829218" cy="79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0"/>
              </a:lnSpc>
              <a:spcBef>
                <a:spcPct val="0"/>
              </a:spcBef>
            </a:pPr>
            <a:r>
              <a:rPr lang="en-US" sz="2250" b="1" dirty="0" err="1">
                <a:solidFill>
                  <a:srgbClr val="283848"/>
                </a:solidFill>
                <a:latin typeface="Poppins 2" panose="020B0604020202020204" charset="0"/>
                <a:cs typeface="Poppins 2" panose="020B0604020202020204" charset="0"/>
                <a:sym typeface="Poppins 2"/>
              </a:rPr>
              <a:t>Découvrez</a:t>
            </a:r>
            <a:r>
              <a:rPr lang="en-US" sz="2250" b="1" dirty="0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 </a:t>
            </a:r>
            <a:r>
              <a:rPr lang="en-US" sz="2250" b="1" dirty="0" err="1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votre</a:t>
            </a:r>
            <a:r>
              <a:rPr lang="en-US" sz="2250" b="1" dirty="0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 </a:t>
            </a:r>
            <a:r>
              <a:rPr lang="en-US" sz="2250" b="1" dirty="0" err="1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niveau</a:t>
            </a:r>
            <a:r>
              <a:rPr lang="en-US" sz="2250" b="1" dirty="0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 de </a:t>
            </a:r>
            <a:r>
              <a:rPr lang="en-US" sz="2250" b="1" dirty="0" err="1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connaissance</a:t>
            </a:r>
            <a:r>
              <a:rPr lang="en-US" sz="2250" b="1" dirty="0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 </a:t>
            </a:r>
            <a:r>
              <a:rPr lang="en-US" sz="2250" b="1" dirty="0" err="1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en</a:t>
            </a:r>
            <a:r>
              <a:rPr lang="en-US" sz="2250" b="1" dirty="0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 </a:t>
            </a:r>
            <a:r>
              <a:rPr lang="en-US" sz="2250" b="1" dirty="0" err="1">
                <a:solidFill>
                  <a:srgbClr val="283848"/>
                </a:solidFill>
                <a:latin typeface="Poppins 2"/>
                <a:cs typeface="Poppins 2"/>
                <a:sym typeface="Poppins 2"/>
              </a:rPr>
              <a:t>durabilité</a:t>
            </a:r>
            <a:endParaRPr lang="en-US" sz="2250" b="1" dirty="0">
              <a:solidFill>
                <a:srgbClr val="283848"/>
              </a:solidFill>
              <a:latin typeface="Poppins 2"/>
              <a:cs typeface="Poppins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02021" y="3616776"/>
            <a:ext cx="1525460" cy="528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Obtenir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un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certificat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, un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atout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majeur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pour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votre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employabilité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!</a:t>
            </a:r>
            <a:endParaRPr lang="fr-FR" dirty="0"/>
          </a:p>
        </p:txBody>
      </p:sp>
      <p:sp>
        <p:nvSpPr>
          <p:cNvPr id="15" name="TextBox 15"/>
          <p:cNvSpPr txBox="1"/>
          <p:nvPr/>
        </p:nvSpPr>
        <p:spPr>
          <a:xfrm>
            <a:off x="232201" y="3616776"/>
            <a:ext cx="1525460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Evaluer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vos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connaissances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et identifier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vos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points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d'amélioration</a:t>
            </a:r>
            <a:endParaRPr lang="en-US" sz="1000" dirty="0">
              <a:solidFill>
                <a:srgbClr val="283848"/>
              </a:solidFill>
              <a:latin typeface="Poppins 3"/>
              <a:ea typeface="Poppins 3"/>
              <a:cs typeface="Poppins 3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70356" y="3616776"/>
            <a:ext cx="1525460" cy="78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Aider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votre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établissement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à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améliorer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son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éducation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à la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durabilité</a:t>
            </a:r>
            <a:endParaRPr lang="en-US" sz="1000" dirty="0">
              <a:solidFill>
                <a:srgbClr val="283848"/>
              </a:solidFill>
              <a:latin typeface="Poppins 3"/>
              <a:cs typeface="Poppins 3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endParaRPr lang="en-US" sz="1000" dirty="0">
              <a:solidFill>
                <a:srgbClr val="283848"/>
              </a:solidFill>
              <a:latin typeface="Poppins 3"/>
              <a:ea typeface="Poppins 3"/>
              <a:cs typeface="Poppins 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14334" y="6910758"/>
            <a:ext cx="5328376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Rejoignez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des </a:t>
            </a: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milliers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d'étudiants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et </a:t>
            </a: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passez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TASK™ 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409" y="7128071"/>
            <a:ext cx="5073182" cy="1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C8870"/>
                </a:solidFill>
                <a:latin typeface="Poppins 4"/>
                <a:ea typeface="Poppins 4"/>
                <a:cs typeface="Poppins 4"/>
                <a:sym typeface="Poppins 4"/>
              </a:rPr>
              <a:t>CONTACTEZ VOTRE ETABLISSEMENT POUR SAVOIR COMMENT PARTICIPER</a:t>
            </a:r>
            <a:endParaRPr lang="en-US" sz="1000" dirty="0">
              <a:solidFill>
                <a:srgbClr val="0C8870"/>
              </a:solidFill>
              <a:latin typeface="Poppins 4"/>
              <a:ea typeface="Poppins 4"/>
              <a:cs typeface="Poppins 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409" y="4667638"/>
            <a:ext cx="50731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Comment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ça</a:t>
            </a:r>
            <a:r>
              <a:rPr lang="en-US" sz="1200" b="1" dirty="0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marche</a:t>
            </a:r>
            <a:r>
              <a:rPr lang="en-US" sz="1200" b="1" dirty="0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 ?</a:t>
            </a:r>
            <a:endParaRPr lang="fr-FR" dirty="0"/>
          </a:p>
        </p:txBody>
      </p:sp>
      <p:sp>
        <p:nvSpPr>
          <p:cNvPr id="20" name="TextBox 20"/>
          <p:cNvSpPr txBox="1"/>
          <p:nvPr/>
        </p:nvSpPr>
        <p:spPr>
          <a:xfrm>
            <a:off x="371373" y="4913383"/>
            <a:ext cx="4587409" cy="22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En 80 minutes,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répondez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aux 112 questions à choix multiple sur:</a:t>
            </a:r>
            <a:endParaRPr lang="en-US" sz="95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1373" y="6292850"/>
            <a:ext cx="4530699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Vous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obtenez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ensuite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vos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résultats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, un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positionnement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et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votre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95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certificat</a:t>
            </a:r>
            <a:r>
              <a:rPr lang="en-US" sz="95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!</a:t>
            </a:r>
            <a:endParaRPr lang="en-US" sz="95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19062" y="5267382"/>
            <a:ext cx="1095604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</a:rPr>
              <a:t>Le </a:t>
            </a:r>
            <a:r>
              <a:rPr lang="en-US" sz="950" dirty="0" err="1">
                <a:solidFill>
                  <a:srgbClr val="283848"/>
                </a:solidFill>
                <a:latin typeface="Poppins 1"/>
                <a:cs typeface="Poppins 1"/>
              </a:rPr>
              <a:t>système</a:t>
            </a: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</a:rPr>
              <a:t> Terre,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01379" y="5281880"/>
            <a:ext cx="3153328" cy="15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comprenant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le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changement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climatique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et la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biodiversité</a:t>
            </a:r>
            <a:endParaRPr lang="en-US" sz="800" dirty="0" err="1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03640" y="5606908"/>
            <a:ext cx="2905604" cy="152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comprenant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l'éradication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de la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pauvreté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et les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inégalités</a:t>
            </a:r>
            <a:endParaRPr lang="en-US" sz="800" dirty="0" err="1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19062" y="5588516"/>
            <a:ext cx="1312992" cy="186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Le bien-</a:t>
            </a:r>
            <a:r>
              <a:rPr lang="en-US" sz="950" dirty="0" err="1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être</a:t>
            </a: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 </a:t>
            </a:r>
            <a:r>
              <a:rPr lang="en-US" sz="950" dirty="0" err="1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humain</a:t>
            </a: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,</a:t>
            </a:r>
            <a:endParaRPr lang="fr-FR" dirty="0" err="1"/>
          </a:p>
        </p:txBody>
      </p:sp>
      <p:sp>
        <p:nvSpPr>
          <p:cNvPr id="26" name="TextBox 26"/>
          <p:cNvSpPr txBox="1"/>
          <p:nvPr/>
        </p:nvSpPr>
        <p:spPr>
          <a:xfrm>
            <a:off x="719062" y="5935342"/>
            <a:ext cx="1388426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Les leviers </a:t>
            </a:r>
            <a:r>
              <a:rPr lang="en-US" sz="950" dirty="0" err="1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d'action</a:t>
            </a:r>
            <a:r>
              <a:rPr lang="en-US" sz="95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,</a:t>
            </a:r>
            <a:endParaRPr lang="fr-FR" dirty="0" err="1"/>
          </a:p>
        </p:txBody>
      </p:sp>
      <p:sp>
        <p:nvSpPr>
          <p:cNvPr id="27" name="TextBox 27"/>
          <p:cNvSpPr txBox="1"/>
          <p:nvPr/>
        </p:nvSpPr>
        <p:spPr>
          <a:xfrm>
            <a:off x="1920392" y="5950445"/>
            <a:ext cx="3299927" cy="153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explorant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les actions pour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changement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positif</a:t>
            </a:r>
            <a:endParaRPr lang="en-US" sz="800" dirty="0">
              <a:solidFill>
                <a:srgbClr val="283848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-60762" y="2270945"/>
            <a:ext cx="5442823" cy="44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Vous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souhaitez</a:t>
            </a: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vous</a:t>
            </a: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 engager pour la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planète</a:t>
            </a: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 et pour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votre</a:t>
            </a: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futur</a:t>
            </a:r>
            <a:r>
              <a:rPr lang="en-US" sz="1200" b="1" dirty="0">
                <a:solidFill>
                  <a:srgbClr val="283848"/>
                </a:solidFill>
                <a:latin typeface="Poppins 5"/>
                <a:ea typeface="Poppins 5"/>
                <a:cs typeface="Poppins 5"/>
                <a:sym typeface="Poppins 5"/>
              </a:rPr>
              <a:t> ?</a:t>
            </a:r>
          </a:p>
          <a:p>
            <a:pPr algn="ctr">
              <a:lnSpc>
                <a:spcPts val="2059"/>
              </a:lnSpc>
            </a:pPr>
            <a:r>
              <a:rPr lang="en-US" sz="12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Passez</a:t>
            </a:r>
            <a:r>
              <a:rPr lang="en-US" sz="12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TASK™ – </a:t>
            </a:r>
            <a:r>
              <a:rPr lang="en-US" sz="12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une</a:t>
            </a:r>
            <a:r>
              <a:rPr lang="en-US" sz="12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2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évaluation</a:t>
            </a:r>
            <a:r>
              <a:rPr lang="en-US" sz="12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2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en</a:t>
            </a:r>
            <a:r>
              <a:rPr lang="en-US" sz="12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2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ligne</a:t>
            </a:r>
            <a:r>
              <a:rPr lang="en-US" sz="12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2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conçue</a:t>
            </a:r>
            <a:r>
              <a:rPr lang="en-US" sz="12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pour :</a:t>
            </a:r>
            <a:endParaRPr lang="en-US" sz="120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</p:spTree>
    <p:extLst>
      <p:ext uri="{BB962C8B-B14F-4D97-AF65-F5344CB8AC3E}">
        <p14:creationId xmlns:p14="http://schemas.microsoft.com/office/powerpoint/2010/main" val="238251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227" y="767050"/>
            <a:ext cx="1195134" cy="576526"/>
          </a:xfrm>
          <a:custGeom>
            <a:avLst/>
            <a:gdLst/>
            <a:ahLst/>
            <a:cxnLst/>
            <a:rect l="l" t="t" r="r" b="b"/>
            <a:pathLst>
              <a:path w="1195134" h="576526">
                <a:moveTo>
                  <a:pt x="0" y="0"/>
                </a:moveTo>
                <a:lnTo>
                  <a:pt x="1195134" y="0"/>
                </a:lnTo>
                <a:lnTo>
                  <a:pt x="1195134" y="576525"/>
                </a:lnTo>
                <a:lnTo>
                  <a:pt x="0" y="576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25890" y="2463888"/>
            <a:ext cx="551737" cy="567339"/>
          </a:xfrm>
          <a:custGeom>
            <a:avLst/>
            <a:gdLst/>
            <a:ahLst/>
            <a:cxnLst/>
            <a:rect l="l" t="t" r="r" b="b"/>
            <a:pathLst>
              <a:path w="551737" h="567339">
                <a:moveTo>
                  <a:pt x="0" y="0"/>
                </a:moveTo>
                <a:lnTo>
                  <a:pt x="551737" y="0"/>
                </a:lnTo>
                <a:lnTo>
                  <a:pt x="551737" y="567339"/>
                </a:lnTo>
                <a:lnTo>
                  <a:pt x="0" y="56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76194" y="2488364"/>
            <a:ext cx="589268" cy="542863"/>
          </a:xfrm>
          <a:custGeom>
            <a:avLst/>
            <a:gdLst/>
            <a:ahLst/>
            <a:cxnLst/>
            <a:rect l="l" t="t" r="r" b="b"/>
            <a:pathLst>
              <a:path w="589268" h="542863">
                <a:moveTo>
                  <a:pt x="0" y="0"/>
                </a:moveTo>
                <a:lnTo>
                  <a:pt x="589268" y="0"/>
                </a:lnTo>
                <a:lnTo>
                  <a:pt x="589268" y="542863"/>
                </a:lnTo>
                <a:lnTo>
                  <a:pt x="0" y="542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074590" y="2488364"/>
            <a:ext cx="530648" cy="542863"/>
          </a:xfrm>
          <a:custGeom>
            <a:avLst/>
            <a:gdLst/>
            <a:ahLst/>
            <a:cxnLst/>
            <a:rect l="l" t="t" r="r" b="b"/>
            <a:pathLst>
              <a:path w="530648" h="542863">
                <a:moveTo>
                  <a:pt x="0" y="0"/>
                </a:moveTo>
                <a:lnTo>
                  <a:pt x="530648" y="0"/>
                </a:lnTo>
                <a:lnTo>
                  <a:pt x="530648" y="542863"/>
                </a:lnTo>
                <a:lnTo>
                  <a:pt x="0" y="542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236659" y="4282732"/>
            <a:ext cx="4863615" cy="2103945"/>
            <a:chOff x="0" y="0"/>
            <a:chExt cx="2473190" cy="10698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3190" cy="1069874"/>
            </a:xfrm>
            <a:custGeom>
              <a:avLst/>
              <a:gdLst/>
              <a:ahLst/>
              <a:cxnLst/>
              <a:rect l="l" t="t" r="r" b="b"/>
              <a:pathLst>
                <a:path w="2473190" h="1069874">
                  <a:moveTo>
                    <a:pt x="41387" y="0"/>
                  </a:moveTo>
                  <a:lnTo>
                    <a:pt x="2431803" y="0"/>
                  </a:lnTo>
                  <a:cubicBezTo>
                    <a:pt x="2454660" y="0"/>
                    <a:pt x="2473190" y="18530"/>
                    <a:pt x="2473190" y="41387"/>
                  </a:cubicBezTo>
                  <a:lnTo>
                    <a:pt x="2473190" y="1028487"/>
                  </a:lnTo>
                  <a:cubicBezTo>
                    <a:pt x="2473190" y="1039464"/>
                    <a:pt x="2468830" y="1049991"/>
                    <a:pt x="2461068" y="1057752"/>
                  </a:cubicBezTo>
                  <a:cubicBezTo>
                    <a:pt x="2453306" y="1065514"/>
                    <a:pt x="2442780" y="1069874"/>
                    <a:pt x="2431803" y="1069874"/>
                  </a:cubicBezTo>
                  <a:lnTo>
                    <a:pt x="41387" y="1069874"/>
                  </a:lnTo>
                  <a:cubicBezTo>
                    <a:pt x="30410" y="1069874"/>
                    <a:pt x="19883" y="1065514"/>
                    <a:pt x="12122" y="1057752"/>
                  </a:cubicBezTo>
                  <a:cubicBezTo>
                    <a:pt x="4360" y="1049991"/>
                    <a:pt x="0" y="1039464"/>
                    <a:pt x="0" y="1028487"/>
                  </a:cubicBezTo>
                  <a:lnTo>
                    <a:pt x="0" y="41387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7" y="0"/>
                  </a:cubicBezTo>
                  <a:close/>
                </a:path>
              </a:pathLst>
            </a:custGeom>
            <a:solidFill>
              <a:srgbClr val="F9F4E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473190" cy="1088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59443" y="5007706"/>
            <a:ext cx="247976" cy="241274"/>
          </a:xfrm>
          <a:custGeom>
            <a:avLst/>
            <a:gdLst/>
            <a:ahLst/>
            <a:cxnLst/>
            <a:rect l="l" t="t" r="r" b="b"/>
            <a:pathLst>
              <a:path w="247976" h="241274">
                <a:moveTo>
                  <a:pt x="0" y="0"/>
                </a:moveTo>
                <a:lnTo>
                  <a:pt x="247976" y="0"/>
                </a:lnTo>
                <a:lnTo>
                  <a:pt x="247976" y="241274"/>
                </a:lnTo>
                <a:lnTo>
                  <a:pt x="0" y="2412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46032" y="5334705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46032" y="5662617"/>
            <a:ext cx="274798" cy="267371"/>
          </a:xfrm>
          <a:custGeom>
            <a:avLst/>
            <a:gdLst/>
            <a:ahLst/>
            <a:cxnLst/>
            <a:rect l="l" t="t" r="r" b="b"/>
            <a:pathLst>
              <a:path w="274798" h="267371">
                <a:moveTo>
                  <a:pt x="0" y="0"/>
                </a:moveTo>
                <a:lnTo>
                  <a:pt x="274798" y="0"/>
                </a:lnTo>
                <a:lnTo>
                  <a:pt x="274798" y="267371"/>
                </a:lnTo>
                <a:lnTo>
                  <a:pt x="0" y="267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-128749" y="219218"/>
            <a:ext cx="5562778" cy="108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616" b="1" dirty="0" err="1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Rejoignez</a:t>
            </a:r>
            <a:r>
              <a:rPr lang="en-US" sz="2616" b="1" dirty="0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 la  </a:t>
            </a:r>
          </a:p>
          <a:p>
            <a:pPr algn="ctr">
              <a:lnSpc>
                <a:spcPct val="140000"/>
              </a:lnSpc>
            </a:pPr>
            <a:r>
              <a:rPr lang="en-US" sz="2616" b="1" dirty="0">
                <a:solidFill>
                  <a:srgbClr val="283848"/>
                </a:solidFill>
                <a:latin typeface="Poppins 2"/>
                <a:ea typeface="Poppins 2"/>
                <a:cs typeface="Poppins 2"/>
                <a:sym typeface="Poppins 2"/>
              </a:rPr>
              <a:t>                   force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8849" y="3140614"/>
            <a:ext cx="1525460" cy="528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Obtenir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un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certificat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, un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atout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majeur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pour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votre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employabilité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!</a:t>
            </a:r>
            <a:endParaRPr lang="fr-FR" sz="1000" dirty="0"/>
          </a:p>
        </p:txBody>
      </p:sp>
      <p:sp>
        <p:nvSpPr>
          <p:cNvPr id="15" name="TextBox 15"/>
          <p:cNvSpPr txBox="1"/>
          <p:nvPr/>
        </p:nvSpPr>
        <p:spPr>
          <a:xfrm>
            <a:off x="239029" y="3140614"/>
            <a:ext cx="1525460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Evaluer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vos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connaissances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et identifier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vos</a:t>
            </a:r>
            <a:r>
              <a:rPr lang="en-US" sz="1000" dirty="0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 points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ea typeface="Poppins 3"/>
                <a:cs typeface="Poppins 3"/>
                <a:sym typeface="Poppins 3"/>
              </a:rPr>
              <a:t>d'amélioration</a:t>
            </a:r>
            <a:endParaRPr lang="en-US" sz="1000" dirty="0">
              <a:solidFill>
                <a:srgbClr val="283848"/>
              </a:solidFill>
              <a:latin typeface="Poppins 3"/>
              <a:ea typeface="Poppins 3"/>
              <a:cs typeface="Poppins 3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77184" y="3140614"/>
            <a:ext cx="1525460" cy="78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Aider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votre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établissement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à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améliorer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son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éducation</a:t>
            </a:r>
            <a:r>
              <a:rPr lang="en-US" sz="1000" dirty="0">
                <a:solidFill>
                  <a:srgbClr val="283848"/>
                </a:solidFill>
                <a:latin typeface="Poppins 3"/>
                <a:cs typeface="Poppins 3"/>
              </a:rPr>
              <a:t> à la </a:t>
            </a:r>
            <a:r>
              <a:rPr lang="en-US" sz="1000" dirty="0" err="1">
                <a:solidFill>
                  <a:srgbClr val="283848"/>
                </a:solidFill>
                <a:latin typeface="Poppins 3"/>
                <a:cs typeface="Poppins 3"/>
              </a:rPr>
              <a:t>durabilité</a:t>
            </a:r>
            <a:endParaRPr lang="en-US" sz="1000" dirty="0">
              <a:solidFill>
                <a:srgbClr val="283848"/>
              </a:solidFill>
              <a:latin typeface="Poppins 3"/>
              <a:cs typeface="Poppins 3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endParaRPr lang="en-US" sz="1000" dirty="0">
              <a:solidFill>
                <a:srgbClr val="283848"/>
              </a:solidFill>
              <a:latin typeface="Poppins 3"/>
              <a:ea typeface="Poppins 3"/>
              <a:cs typeface="Poppins 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50583" y="1618290"/>
            <a:ext cx="5385411" cy="519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200" b="1" dirty="0" err="1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Vous</a:t>
            </a:r>
            <a:r>
              <a:rPr lang="en-US" sz="1200" b="1" dirty="0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souhaitez</a:t>
            </a:r>
            <a:r>
              <a:rPr lang="en-US" sz="1200" b="1" dirty="0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vous</a:t>
            </a:r>
            <a:r>
              <a:rPr lang="en-US" sz="1200" b="1" dirty="0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 engager pour la </a:t>
            </a:r>
            <a:r>
              <a:rPr lang="en-US" sz="1200" b="1" dirty="0" err="1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planète</a:t>
            </a:r>
            <a:r>
              <a:rPr lang="en-US" sz="1200" b="1" dirty="0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 et pour </a:t>
            </a:r>
            <a:r>
              <a:rPr lang="en-US" sz="1200" b="1" dirty="0" err="1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votre</a:t>
            </a:r>
            <a:r>
              <a:rPr lang="en-US" sz="1200" b="1" dirty="0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futur</a:t>
            </a:r>
            <a:r>
              <a:rPr lang="en-US" sz="1200" b="1" dirty="0">
                <a:solidFill>
                  <a:srgbClr val="283848"/>
                </a:solidFill>
                <a:latin typeface="Poppins 5" panose="020B0604020202020204" charset="0"/>
                <a:ea typeface="Poppins 5"/>
                <a:cs typeface="Poppins 5" panose="020B0604020202020204" charset="0"/>
                <a:sym typeface="Poppins 5"/>
              </a:rPr>
              <a:t> ?</a:t>
            </a:r>
          </a:p>
          <a:p>
            <a:pPr algn="ctr">
              <a:lnSpc>
                <a:spcPts val="2059"/>
              </a:lnSpc>
            </a:pPr>
            <a:r>
              <a:rPr lang="en-US" sz="14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Passez</a:t>
            </a:r>
            <a:r>
              <a:rPr lang="en-US" sz="14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TASK™ – </a:t>
            </a:r>
            <a:r>
              <a:rPr lang="en-US" sz="14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une</a:t>
            </a:r>
            <a:r>
              <a:rPr lang="en-US" sz="14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évaluation</a:t>
            </a:r>
            <a:r>
              <a:rPr lang="en-US" sz="14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en</a:t>
            </a:r>
            <a:r>
              <a:rPr lang="en-US" sz="14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ligne</a:t>
            </a:r>
            <a:r>
              <a:rPr lang="en-US" sz="14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conçue</a:t>
            </a:r>
            <a:r>
              <a:rPr lang="en-US" sz="14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pour :</a:t>
            </a:r>
            <a:endParaRPr lang="en-US" sz="140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6350" y="6788440"/>
            <a:ext cx="5317980" cy="2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Rejoignez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des </a:t>
            </a: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milliers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</a:t>
            </a: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d'étudiants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et </a:t>
            </a:r>
            <a:r>
              <a:rPr lang="en-US" sz="1200" b="1" dirty="0" err="1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passez</a:t>
            </a:r>
            <a:r>
              <a:rPr lang="en-US" sz="1200" b="1" dirty="0">
                <a:solidFill>
                  <a:srgbClr val="0C8870"/>
                </a:solidFill>
                <a:latin typeface="Poppins 2"/>
                <a:ea typeface="Poppins 2"/>
                <a:cs typeface="Poppins 2"/>
                <a:sym typeface="Poppins 2"/>
              </a:rPr>
              <a:t> TASK™ 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409" y="7062760"/>
            <a:ext cx="5073182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C8870"/>
                </a:solidFill>
                <a:latin typeface="Poppins 4"/>
                <a:ea typeface="Poppins 4"/>
                <a:cs typeface="Poppins 4"/>
                <a:sym typeface="Poppins 4"/>
              </a:rPr>
              <a:t>CONTACTEZ VOTRE ETABLISSEMENT POUR SAVOIR COMMENT PARTICIPER</a:t>
            </a:r>
            <a:endParaRPr lang="en-US" sz="1000" dirty="0">
              <a:solidFill>
                <a:srgbClr val="0C8870"/>
              </a:solidFill>
              <a:latin typeface="Poppins 4"/>
              <a:ea typeface="Poppins 4"/>
              <a:cs typeface="Poppins 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068" y="4415886"/>
            <a:ext cx="50731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Comment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ça</a:t>
            </a:r>
            <a:r>
              <a:rPr lang="en-US" sz="1200" b="1" dirty="0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 </a:t>
            </a:r>
            <a:r>
              <a:rPr lang="en-US" sz="1200" b="1" dirty="0" err="1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marche</a:t>
            </a:r>
            <a:r>
              <a:rPr lang="en-US" sz="1200" b="1" dirty="0">
                <a:solidFill>
                  <a:srgbClr val="283848"/>
                </a:solidFill>
                <a:latin typeface="Poppins 5"/>
                <a:cs typeface="Poppins 5"/>
                <a:sym typeface="Poppins 5"/>
              </a:rPr>
              <a:t> ?</a:t>
            </a:r>
            <a:endParaRPr lang="fr-FR" sz="1200" dirty="0"/>
          </a:p>
        </p:txBody>
      </p:sp>
      <p:sp>
        <p:nvSpPr>
          <p:cNvPr id="21" name="TextBox 21"/>
          <p:cNvSpPr txBox="1"/>
          <p:nvPr/>
        </p:nvSpPr>
        <p:spPr>
          <a:xfrm>
            <a:off x="346032" y="4661631"/>
            <a:ext cx="4587409" cy="22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En 80 minutes,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répondez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aux 112 questions à choix multiple sur:</a:t>
            </a:r>
            <a:endParaRPr lang="en-US" sz="100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46032" y="6006188"/>
            <a:ext cx="4724443" cy="21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Vous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obtenez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ensuite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vos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résultats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, un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positionnement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et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votre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certificat</a:t>
            </a:r>
            <a:r>
              <a:rPr lang="en-US" sz="10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!</a:t>
            </a:r>
            <a:endParaRPr lang="en-US" sz="100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93721" y="5015630"/>
            <a:ext cx="1095604" cy="18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</a:rPr>
              <a:t>Le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cs typeface="Poppins 1"/>
              </a:rPr>
              <a:t>système</a:t>
            </a: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</a:rPr>
              <a:t> Terre,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44181" y="5030128"/>
            <a:ext cx="3153328" cy="15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comprenant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le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changement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climatique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et la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biodiversité</a:t>
            </a:r>
            <a:endParaRPr lang="en-US" sz="80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082145" y="5378450"/>
            <a:ext cx="2915364" cy="155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comprenant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l'éradication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de la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pauvreté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et les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inégalités</a:t>
            </a:r>
            <a:endParaRPr lang="en-US" sz="800" dirty="0">
              <a:solidFill>
                <a:srgbClr val="283848"/>
              </a:solidFill>
              <a:latin typeface="Poppins 1"/>
              <a:ea typeface="Poppins 1"/>
              <a:cs typeface="Poppins 1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93720" y="5355678"/>
            <a:ext cx="1388425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Le bien-</a:t>
            </a:r>
            <a:r>
              <a:rPr lang="en-US" sz="1000" dirty="0" err="1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être</a:t>
            </a: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humain</a:t>
            </a: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,</a:t>
            </a:r>
            <a:endParaRPr lang="fr-FR" sz="1000" dirty="0" err="1"/>
          </a:p>
        </p:txBody>
      </p:sp>
      <p:sp>
        <p:nvSpPr>
          <p:cNvPr id="27" name="TextBox 27"/>
          <p:cNvSpPr txBox="1"/>
          <p:nvPr/>
        </p:nvSpPr>
        <p:spPr>
          <a:xfrm>
            <a:off x="693721" y="5683590"/>
            <a:ext cx="1388426" cy="189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9"/>
              </a:lnSpc>
            </a:pP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Les leviers </a:t>
            </a:r>
            <a:r>
              <a:rPr lang="en-US" sz="1000" dirty="0" err="1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d'action</a:t>
            </a:r>
            <a:r>
              <a:rPr lang="en-US" sz="1000" dirty="0">
                <a:solidFill>
                  <a:srgbClr val="283848"/>
                </a:solidFill>
                <a:latin typeface="Poppins 1"/>
                <a:cs typeface="Poppins 1"/>
                <a:sym typeface="Poppins 1"/>
              </a:rPr>
              <a:t>,</a:t>
            </a:r>
            <a:endParaRPr lang="fr-FR" sz="1000" dirty="0" err="1"/>
          </a:p>
        </p:txBody>
      </p:sp>
      <p:sp>
        <p:nvSpPr>
          <p:cNvPr id="28" name="TextBox 28"/>
          <p:cNvSpPr txBox="1"/>
          <p:nvPr/>
        </p:nvSpPr>
        <p:spPr>
          <a:xfrm>
            <a:off x="1955087" y="5698087"/>
            <a:ext cx="2915363" cy="155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explorant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les actions pour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changement</a:t>
            </a:r>
            <a:r>
              <a:rPr lang="en-US" sz="800" dirty="0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800" dirty="0" err="1">
                <a:solidFill>
                  <a:srgbClr val="283848"/>
                </a:solidFill>
                <a:latin typeface="Poppins 1"/>
                <a:ea typeface="Poppins 1"/>
                <a:cs typeface="Poppins 1"/>
                <a:sym typeface="Poppins 1"/>
              </a:rPr>
              <a:t>positif</a:t>
            </a:r>
            <a:endParaRPr lang="en-US" sz="800" dirty="0">
              <a:solidFill>
                <a:srgbClr val="283848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pic>
        <p:nvPicPr>
          <p:cNvPr id="30" name="Picture 29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FC8DEC98-D3AB-245D-EFCC-5CDFD20BE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127">
            <a:off x="3444793" y="853654"/>
            <a:ext cx="770610" cy="1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271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Poppins 5</vt:lpstr>
      <vt:lpstr>Poppins 3</vt:lpstr>
      <vt:lpstr>Calibri</vt:lpstr>
      <vt:lpstr>Poppins 1</vt:lpstr>
      <vt:lpstr>Poppins 4</vt:lpstr>
      <vt:lpstr>Poppins 2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Flyer for students</dc:title>
  <dc:creator>User</dc:creator>
  <cp:lastModifiedBy>Estela Castelli Florino Pilz</cp:lastModifiedBy>
  <cp:revision>105</cp:revision>
  <dcterms:created xsi:type="dcterms:W3CDTF">2006-08-16T00:00:00Z</dcterms:created>
  <dcterms:modified xsi:type="dcterms:W3CDTF">2024-09-13T16:03:39Z</dcterms:modified>
  <dc:identifier>DAGP_jstsL4</dc:identifier>
</cp:coreProperties>
</file>